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6"/>
  </p:handoutMasterIdLst>
  <p:sldIdLst>
    <p:sldId id="272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3" r:id="rId13"/>
    <p:sldId id="275" r:id="rId14"/>
    <p:sldId id="276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/>
    <p:restoredTop sz="94649"/>
  </p:normalViewPr>
  <p:slideViewPr>
    <p:cSldViewPr snapToGrid="0" snapToObjects="1">
      <p:cViewPr varScale="1">
        <p:scale>
          <a:sx n="108" d="100"/>
          <a:sy n="108" d="100"/>
        </p:scale>
        <p:origin x="-720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Rejting!$G$1</c:f>
              <c:strCache>
                <c:ptCount val="1"/>
                <c:pt idx="0">
                  <c:v>Komada</c:v>
                </c:pt>
              </c:strCache>
            </c:strRef>
          </c:tx>
          <c:invertIfNegative val="0"/>
          <c:cat>
            <c:strRef>
              <c:f>Rejting!$F$2:$F$10</c:f>
              <c:strCache>
                <c:ptCount val="9"/>
                <c:pt idx="0">
                  <c:v>AAA</c:v>
                </c:pt>
                <c:pt idx="1">
                  <c:v>AA</c:v>
                </c:pt>
                <c:pt idx="2">
                  <c:v>A</c:v>
                </c:pt>
                <c:pt idx="3">
                  <c:v>BBB</c:v>
                </c:pt>
                <c:pt idx="4">
                  <c:v>BB </c:v>
                </c:pt>
                <c:pt idx="5">
                  <c:v>B</c:v>
                </c:pt>
                <c:pt idx="6">
                  <c:v>CCC</c:v>
                </c:pt>
                <c:pt idx="7">
                  <c:v>CC</c:v>
                </c:pt>
                <c:pt idx="8">
                  <c:v>C</c:v>
                </c:pt>
              </c:strCache>
            </c:strRef>
          </c:cat>
          <c:val>
            <c:numRef>
              <c:f>Rejting!$G$2:$G$10</c:f>
              <c:numCache>
                <c:formatCode>General</c:formatCode>
                <c:ptCount val="9"/>
                <c:pt idx="0">
                  <c:v>5</c:v>
                </c:pt>
                <c:pt idx="1">
                  <c:v>33</c:v>
                </c:pt>
                <c:pt idx="2">
                  <c:v>39</c:v>
                </c:pt>
                <c:pt idx="3">
                  <c:v>63</c:v>
                </c:pt>
                <c:pt idx="4">
                  <c:v>139</c:v>
                </c:pt>
                <c:pt idx="5">
                  <c:v>149</c:v>
                </c:pt>
                <c:pt idx="6">
                  <c:v>81</c:v>
                </c:pt>
                <c:pt idx="7">
                  <c:v>43</c:v>
                </c:pt>
                <c:pt idx="8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F25-43F8-A617-FE52740807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88672"/>
        <c:axId val="32834688"/>
      </c:barChart>
      <c:catAx>
        <c:axId val="32988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834688"/>
        <c:crosses val="autoZero"/>
        <c:auto val="1"/>
        <c:lblAlgn val="ctr"/>
        <c:lblOffset val="100"/>
        <c:noMultiLvlLbl val="0"/>
      </c:catAx>
      <c:valAx>
        <c:axId val="32834688"/>
        <c:scaling>
          <c:orientation val="minMax"/>
          <c:max val="1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988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>
          <a:latin typeface="+mj-lt"/>
        </a:defRPr>
      </a:pPr>
      <a:endParaRPr lang="sr-Latn-R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7D110-29D3-4B3F-BD7A-3B353C9A1309}" type="datetimeFigureOut">
              <a:rPr lang="hr-HR" smtClean="0"/>
              <a:t>26.3.2019.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1F3AF-4174-4988-ADAF-9B7DEADEEFA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6362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0612"/>
            <a:ext cx="5233803" cy="599738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273300" y="508000"/>
            <a:ext cx="96846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KOMBINIRANJE  EUROPSKIH </a:t>
            </a:r>
            <a:r>
              <a:rPr lang="hr-HR" sz="3600" b="1" baseline="0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 </a:t>
            </a: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STRUKTURNIH </a:t>
            </a:r>
          </a:p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I</a:t>
            </a:r>
            <a:r>
              <a:rPr lang="hr-HR" sz="3600" b="1" baseline="0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  </a:t>
            </a: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INVESTICIJSKIH</a:t>
            </a:r>
            <a:r>
              <a:rPr lang="hr-HR" sz="3600" b="1" baseline="0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  </a:t>
            </a: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FONDOVA </a:t>
            </a:r>
          </a:p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S  JAVNO - PRIVATNIM</a:t>
            </a:r>
            <a:r>
              <a:rPr lang="hr-HR" sz="3600" b="1" baseline="0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 </a:t>
            </a:r>
          </a:p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hr-HR" sz="3600" b="1" dirty="0" smtClean="0">
                <a:solidFill>
                  <a:srgbClr val="0C4C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  <a:ea typeface="Calibri" charset="0"/>
                <a:cs typeface="Times New Roman" charset="0"/>
              </a:rPr>
              <a:t> PARTNERSTVOM</a:t>
            </a:r>
            <a:endParaRPr lang="en-GB" sz="3600" dirty="0">
              <a:solidFill>
                <a:srgbClr val="0C4C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Calibri" charset="0"/>
              <a:cs typeface="Times New Roman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351" y="5869941"/>
            <a:ext cx="702051" cy="7159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405" y="5885433"/>
            <a:ext cx="664442" cy="4429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942" y="5805243"/>
            <a:ext cx="1407259" cy="5838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954" y="5885433"/>
            <a:ext cx="2046783" cy="39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8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4CA2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22" y="1825625"/>
            <a:ext cx="8372104" cy="435133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662" y="5194168"/>
            <a:ext cx="1371361" cy="143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001" y="5633141"/>
            <a:ext cx="542765" cy="5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4CA2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22" y="1825625"/>
            <a:ext cx="8372104" cy="435133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662" y="5194168"/>
            <a:ext cx="1371361" cy="143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001" y="5633141"/>
            <a:ext cx="542765" cy="5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4CA2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22" y="1825625"/>
            <a:ext cx="8372104" cy="435133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662" y="5194168"/>
            <a:ext cx="1371361" cy="143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001" y="5633141"/>
            <a:ext cx="542765" cy="5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4CA2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22" y="1825625"/>
            <a:ext cx="8372104" cy="435133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662" y="5194168"/>
            <a:ext cx="1371361" cy="143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001" y="5633141"/>
            <a:ext cx="542765" cy="5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4CA2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22" y="1825625"/>
            <a:ext cx="8372104" cy="435133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662" y="5194168"/>
            <a:ext cx="1371361" cy="143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001" y="5633141"/>
            <a:ext cx="542765" cy="5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C4CA2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22" y="1825625"/>
            <a:ext cx="8372104" cy="435133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662" y="5194168"/>
            <a:ext cx="1371361" cy="143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001" y="5633141"/>
            <a:ext cx="542765" cy="5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907B-12D1-4C93-9047-07379DC5DF1E}" type="datetimeFigureOut">
              <a:rPr lang="hr-HR" smtClean="0"/>
              <a:t>26.3.2019.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08AF-1702-4829-AE2D-DA0CF1CAADB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016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 smtClean="0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3DB30-6864-0244-9BCB-12342FC61827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96A57-474D-F34D-BB83-35FEE4D556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228" y="2238937"/>
            <a:ext cx="10515600" cy="1334342"/>
          </a:xfrm>
        </p:spPr>
        <p:txBody>
          <a:bodyPr>
            <a:noAutofit/>
          </a:bodyPr>
          <a:lstStyle/>
          <a:p>
            <a:pPr algn="ctr"/>
            <a:r>
              <a:rPr lang="hr-HR" sz="4800" b="1" dirty="0"/>
              <a:t>Procjena sposobnosti podmirenja obveza lokalnih jedinica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228" y="4504766"/>
            <a:ext cx="10459571" cy="1089212"/>
          </a:xfrm>
        </p:spPr>
        <p:txBody>
          <a:bodyPr/>
          <a:lstStyle/>
          <a:p>
            <a:pPr marL="0" indent="0" algn="ctr">
              <a:buNone/>
            </a:pPr>
            <a:r>
              <a:rPr lang="hr-HR" dirty="0" smtClean="0"/>
              <a:t>Prof.dr.sc. Anto Bajo</a:t>
            </a:r>
          </a:p>
          <a:p>
            <a:pPr marL="0" indent="0" algn="ctr">
              <a:buNone/>
            </a:pPr>
            <a:r>
              <a:rPr lang="hr-HR" dirty="0" smtClean="0"/>
              <a:t>Institut za javne financije/Ekonomski fakultet Zagreb</a:t>
            </a:r>
          </a:p>
          <a:p>
            <a:pPr algn="ctr"/>
            <a:endParaRPr lang="hr-HR" dirty="0"/>
          </a:p>
        </p:txBody>
      </p:sp>
      <p:pic>
        <p:nvPicPr>
          <p:cNvPr id="10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63"/>
          <a:stretch>
            <a:fillRect/>
          </a:stretch>
        </p:blipFill>
        <p:spPr bwMode="auto">
          <a:xfrm>
            <a:off x="753035" y="295279"/>
            <a:ext cx="1704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WBG_Vertical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816" y="371479"/>
            <a:ext cx="1724025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 descr="BMF Englis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647" y="504829"/>
            <a:ext cx="2171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944100" y="-33253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944100" y="105812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kumimoji="0" lang="hr-HR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944100" y="18391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kumimoji="0" lang="hr-HR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9944100" y="24868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hr-HR" altLang="sr-Latn-R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hr-HR" altLang="sr-Latn-R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endParaRPr kumimoji="0" lang="hr-HR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7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3475"/>
          </a:xfrm>
        </p:spPr>
        <p:txBody>
          <a:bodyPr>
            <a:normAutofit/>
          </a:bodyPr>
          <a:lstStyle/>
          <a:p>
            <a:r>
              <a:rPr lang="hr-HR" sz="4000" b="1" dirty="0">
                <a:solidFill>
                  <a:srgbClr val="0C4CA2"/>
                </a:solidFill>
              </a:rPr>
              <a:t>Transformacijska </a:t>
            </a:r>
            <a:r>
              <a:rPr lang="hr-HR" sz="4000" b="1" dirty="0" smtClean="0">
                <a:solidFill>
                  <a:srgbClr val="0C4CA2"/>
                </a:solidFill>
              </a:rPr>
              <a:t>matrica</a:t>
            </a:r>
            <a:endParaRPr lang="hr-HR" sz="4000" b="1" dirty="0">
              <a:solidFill>
                <a:srgbClr val="0C4CA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55151"/>
              </p:ext>
            </p:extLst>
          </p:nvPr>
        </p:nvGraphicFramePr>
        <p:xfrm>
          <a:off x="838200" y="1413164"/>
          <a:ext cx="10515599" cy="51538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906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249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Interval sintetičke ocjene</a:t>
                      </a:r>
                      <a:endParaRPr lang="hr-HR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Rejting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[9, 10]</a:t>
                      </a:r>
                      <a:endParaRPr lang="hr-HR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AAA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[8, 9&gt;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AA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[7, 8&gt;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A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[6, 7&gt;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BBB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[5, 6&gt;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BB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[4, 5&gt;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B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[3, 4&gt;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CCC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[2, 3&gt;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ysClr val="windowText" lastClr="000000"/>
                          </a:solidFill>
                          <a:effectLst/>
                        </a:rPr>
                        <a:t>CC</a:t>
                      </a:r>
                      <a:endParaRPr lang="hr-HR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[1, 2&gt;</a:t>
                      </a:r>
                      <a:endParaRPr lang="hr-HR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C</a:t>
                      </a:r>
                      <a:endParaRPr lang="hr-HR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5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7" y="123825"/>
            <a:ext cx="11090603" cy="1325563"/>
          </a:xfrm>
        </p:spPr>
        <p:txBody>
          <a:bodyPr>
            <a:normAutofit/>
          </a:bodyPr>
          <a:lstStyle/>
          <a:p>
            <a:pPr algn="just"/>
            <a:r>
              <a:rPr lang="hr-HR" sz="4000" b="1" dirty="0">
                <a:solidFill>
                  <a:srgbClr val="0C4CA2"/>
                </a:solidFill>
              </a:rPr>
              <a:t>Distribucija ocjena kreditnog rejtinga lokalnih </a:t>
            </a:r>
            <a:r>
              <a:rPr lang="hr-HR" sz="4000" b="1" dirty="0" smtClean="0">
                <a:solidFill>
                  <a:srgbClr val="0C4CA2"/>
                </a:solidFill>
              </a:rPr>
              <a:t>jedinica (na primjeru podataka iz 2013.)</a:t>
            </a:r>
            <a:endParaRPr lang="hr-HR" sz="4000" b="1" dirty="0">
              <a:solidFill>
                <a:srgbClr val="0C4CA2"/>
              </a:solidFill>
            </a:endParaRPr>
          </a:p>
        </p:txBody>
      </p:sp>
      <p:graphicFrame>
        <p:nvGraphicFramePr>
          <p:cNvPr id="3" name="Grafikon 1"/>
          <p:cNvGraphicFramePr/>
          <p:nvPr>
            <p:extLst>
              <p:ext uri="{D42A27DB-BD31-4B8C-83A1-F6EECF244321}">
                <p14:modId xmlns:p14="http://schemas.microsoft.com/office/powerpoint/2010/main" val="1944158832"/>
              </p:ext>
            </p:extLst>
          </p:nvPr>
        </p:nvGraphicFramePr>
        <p:xfrm>
          <a:off x="838200" y="1449388"/>
          <a:ext cx="10756900" cy="4964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490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76519" y="289645"/>
            <a:ext cx="8561409" cy="444029"/>
          </a:xfrm>
        </p:spPr>
        <p:txBody>
          <a:bodyPr>
            <a:noAutofit/>
          </a:bodyPr>
          <a:lstStyle/>
          <a:p>
            <a:r>
              <a:rPr lang="hr-HR" sz="4000" dirty="0">
                <a:solidFill>
                  <a:srgbClr val="0070C0"/>
                </a:solidFill>
                <a:latin typeface="Cambria" panose="02040503050406030204" pitchFamily="18" charset="0"/>
              </a:rPr>
              <a:t>STATIČKI POKAZATELJI</a:t>
            </a:r>
          </a:p>
        </p:txBody>
      </p:sp>
      <p:graphicFrame>
        <p:nvGraphicFramePr>
          <p:cNvPr id="5" name="Rezervirano mjesto sadržaja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439301"/>
              </p:ext>
            </p:extLst>
          </p:nvPr>
        </p:nvGraphicFramePr>
        <p:xfrm>
          <a:off x="376519" y="836713"/>
          <a:ext cx="11161056" cy="5616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03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203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203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827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Pokazatelj (definicija)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Referentna vrijednost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Svrha (opis)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105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operativni suficit prije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kamata/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tekući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prihodi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Lokalna jedinica ima kapacitet zaduživanja i ulaganja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105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otplata duga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prihodi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poslovanja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&lt; 10 %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Godišnji teret duga je adekvatan s obzirom na prihode poslovanja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2045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(primici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od vlastitih poreza + nenamjenske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dotacije)/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prihodi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poslovanja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80 %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Lokalna jedinica ima sposobnost povećanja prihoda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827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rashodi za kapitalna ulaganja</a:t>
                      </a: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prihodi 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poslovanja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40 %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Lokalna jedinica preferira razvojne troškove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105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rashodi za troškove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održavanja/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rashodi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poslovanja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30 %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Lokalna jedinica održava važnu dugotrajnu imovinu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827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ukupan broj lokalnih službenika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Stanovništvo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25 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zaposlenika na </a:t>
                      </a:r>
                      <a:endParaRPr lang="pl-PL" sz="1400" b="0" i="0" u="none" strike="noStrike" dirty="0" smtClean="0">
                        <a:solidFill>
                          <a:srgbClr val="000000"/>
                        </a:solidFill>
                        <a:latin typeface="Cambria" panose="02040503050406030204" pitchFamily="18" charset="0"/>
                      </a:endParaRPr>
                    </a:p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1000 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stanovnika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Lokalna jedinica ima ograničen prostor za financiranje održavanja i kapitalnih ulaganja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827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plaće i nadnice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troškovi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poslovanja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40 %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838315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ostvareni prihodi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planirani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prihodi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&gt; 95 %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Lokalna</a:t>
                      </a:r>
                      <a:r>
                        <a:rPr lang="hr-HR" sz="1400" b="0" i="0" u="none" strike="noStrike" baseline="0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 jedinica ima dobru moć predviđanja i proračun je pouzdan</a:t>
                      </a:r>
                      <a:endParaRPr lang="vi-VN" sz="1400" b="0" i="0" u="none" strike="noStrike" dirty="0">
                        <a:solidFill>
                          <a:srgbClr val="0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Rezervirano mjesto broja slajda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9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16858" y="238527"/>
            <a:ext cx="11356042" cy="1146520"/>
          </a:xfrm>
        </p:spPr>
        <p:txBody>
          <a:bodyPr>
            <a:noAutofit/>
          </a:bodyPr>
          <a:lstStyle/>
          <a:p>
            <a:r>
              <a:rPr lang="hr-HR" sz="4000" dirty="0">
                <a:solidFill>
                  <a:srgbClr val="0070C0"/>
                </a:solidFill>
                <a:latin typeface="Cambria" panose="02040503050406030204" pitchFamily="18" charset="0"/>
              </a:rPr>
              <a:t>ANALIZA BILANCE – kreditna sposobnosti i zaduženost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E04C6B4F-2D0E-4F3F-A45B-DF4567B1BCC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034970"/>
              </p:ext>
            </p:extLst>
          </p:nvPr>
        </p:nvGraphicFramePr>
        <p:xfrm>
          <a:off x="470646" y="1628799"/>
          <a:ext cx="11214847" cy="4724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9197">
                  <a:extLst>
                    <a:ext uri="{9D8B030D-6E8A-4147-A177-3AD203B41FA5}">
                      <a16:colId xmlns:a16="http://schemas.microsoft.com/office/drawing/2014/main" xmlns="" val="2041284991"/>
                    </a:ext>
                  </a:extLst>
                </a:gridCol>
                <a:gridCol w="2812414">
                  <a:extLst>
                    <a:ext uri="{9D8B030D-6E8A-4147-A177-3AD203B41FA5}">
                      <a16:colId xmlns:a16="http://schemas.microsoft.com/office/drawing/2014/main" xmlns="" val="3615325225"/>
                    </a:ext>
                  </a:extLst>
                </a:gridCol>
                <a:gridCol w="2415613">
                  <a:extLst>
                    <a:ext uri="{9D8B030D-6E8A-4147-A177-3AD203B41FA5}">
                      <a16:colId xmlns:a16="http://schemas.microsoft.com/office/drawing/2014/main" xmlns="" val="3439375574"/>
                    </a:ext>
                  </a:extLst>
                </a:gridCol>
                <a:gridCol w="2520034">
                  <a:extLst>
                    <a:ext uri="{9D8B030D-6E8A-4147-A177-3AD203B41FA5}">
                      <a16:colId xmlns:a16="http://schemas.microsoft.com/office/drawing/2014/main" xmlns="" val="3626994147"/>
                    </a:ext>
                  </a:extLst>
                </a:gridCol>
                <a:gridCol w="1517589">
                  <a:extLst>
                    <a:ext uri="{9D8B030D-6E8A-4147-A177-3AD203B41FA5}">
                      <a16:colId xmlns:a16="http://schemas.microsoft.com/office/drawing/2014/main" xmlns="" val="2878230149"/>
                    </a:ext>
                  </a:extLst>
                </a:gridCol>
              </a:tblGrid>
              <a:tr h="704133"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b="1" u="none" strike="noStrike" dirty="0">
                          <a:effectLst/>
                          <a:latin typeface="Cambria" panose="02040503050406030204" pitchFamily="18" charset="0"/>
                        </a:rPr>
                        <a:t>Pokazatelji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b="1" u="none" strike="noStrike" dirty="0">
                          <a:effectLst/>
                          <a:latin typeface="Cambria" panose="02040503050406030204" pitchFamily="18" charset="0"/>
                        </a:rPr>
                        <a:t>Brojnik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b="1" u="none" strike="noStrike" dirty="0" smtClean="0">
                          <a:effectLst/>
                          <a:latin typeface="Cambria" panose="02040503050406030204" pitchFamily="18" charset="0"/>
                        </a:rPr>
                        <a:t>Nazivnik</a:t>
                      </a:r>
                      <a:endParaRPr lang="hr-HR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ambria" panose="02040503050406030204" pitchFamily="18" charset="0"/>
                        </a:rPr>
                        <a:t>Opis </a:t>
                      </a:r>
                      <a:endParaRPr lang="hr-HR" sz="1800" b="1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u="none" strike="noStrike" dirty="0">
                          <a:effectLst/>
                          <a:latin typeface="Cambria" panose="02040503050406030204" pitchFamily="18" charset="0"/>
                        </a:rPr>
                        <a:t>Referentna vrijednost</a:t>
                      </a:r>
                      <a:endParaRPr lang="hr-HR" sz="1800" b="1" i="0" u="none" strike="noStrike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5429206"/>
                  </a:ext>
                </a:extLst>
              </a:tr>
              <a:tr h="707232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hr-HR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 Kreditna </a:t>
                      </a:r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sposobnost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tekući višak </a:t>
                      </a:r>
                      <a:r>
                        <a:rPr lang="hr-HR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prije kamata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 tekući prihodi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Lokalna jedinica ima kapacitet zaduživanja i ulaganja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>
                          <a:effectLst/>
                          <a:latin typeface="Cambria" panose="02040503050406030204" pitchFamily="18" charset="0"/>
                        </a:rPr>
                        <a:t>&gt; 0,3</a:t>
                      </a:r>
                      <a:endParaRPr lang="hr-HR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3620240"/>
                  </a:ext>
                </a:extLst>
              </a:tr>
              <a:tr h="135117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neto tekući višak (nakon otplate duga uključujući otplatu glavnice) 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 tekući prihodi 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800" u="none" strike="noStrike" dirty="0">
                          <a:effectLst/>
                          <a:latin typeface="Cambria" panose="02040503050406030204" pitchFamily="18" charset="0"/>
                        </a:rPr>
                        <a:t>Lokalna jedinica ima kapacitet za dodatno zaduživanje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&gt; 0,2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9711291"/>
                  </a:ext>
                </a:extLst>
              </a:tr>
              <a:tr h="83734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800" u="none" strike="noStrike" dirty="0">
                          <a:effectLst/>
                          <a:latin typeface="Cambria" panose="02040503050406030204" pitchFamily="18" charset="0"/>
                        </a:rPr>
                        <a:t>gotov novac </a:t>
                      </a:r>
                      <a:endParaRPr lang="pl-PL" sz="1800" u="none" strike="noStrike" dirty="0" smtClean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ctr"/>
                      <a:r>
                        <a:rPr lang="pl-PL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pl-PL" sz="1800" u="none" strike="noStrike" dirty="0">
                          <a:effectLst/>
                          <a:latin typeface="Cambria" panose="02040503050406030204" pitchFamily="18" charset="0"/>
                        </a:rPr>
                        <a:t>na kraju godine)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 kratkoročne obveze (podijeljene s 365 dana)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Sposobnost podmirivanja kratkoročnih obveza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90 dana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8005268"/>
                  </a:ext>
                </a:extLst>
              </a:tr>
              <a:tr h="1008625">
                <a:tc>
                  <a:txBody>
                    <a:bodyPr/>
                    <a:lstStyle/>
                    <a:p>
                      <a:pPr algn="l" rtl="0" fontAlgn="ctr"/>
                      <a:r>
                        <a:rPr lang="hr-HR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 Zaduženost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stanje duga 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 tekući višak 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 smtClean="0">
                          <a:effectLst/>
                          <a:latin typeface="Cambria" panose="02040503050406030204" pitchFamily="18" charset="0"/>
                        </a:rPr>
                        <a:t>Sposobnost </a:t>
                      </a:r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otplate duga tekućim viškom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800" u="none" strike="noStrike" dirty="0">
                          <a:effectLst/>
                          <a:latin typeface="Cambria" panose="02040503050406030204" pitchFamily="18" charset="0"/>
                        </a:rPr>
                        <a:t>&lt; 10 godina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85337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6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6646"/>
          </a:xfrm>
        </p:spPr>
        <p:txBody>
          <a:bodyPr>
            <a:normAutofit/>
          </a:bodyPr>
          <a:lstStyle/>
          <a:p>
            <a:r>
              <a:rPr lang="hr-HR" sz="4000" b="1" dirty="0" smtClean="0"/>
              <a:t>Ocjena kreditnog rizika je korisno oruđe za</a:t>
            </a:r>
            <a:endParaRPr lang="hr-H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675" y="1509152"/>
            <a:ext cx="10589559" cy="4486275"/>
          </a:xfrm>
        </p:spPr>
        <p:txBody>
          <a:bodyPr>
            <a:noAutofit/>
          </a:bodyPr>
          <a:lstStyle/>
          <a:p>
            <a:pPr algn="just"/>
            <a:r>
              <a:rPr lang="hr-HR" sz="2400" dirty="0" smtClean="0"/>
              <a:t>Procjena rizika zaduživanja lokalnih jedinica</a:t>
            </a:r>
          </a:p>
          <a:p>
            <a:pPr algn="just"/>
            <a:endParaRPr lang="hr-HR" sz="2400" dirty="0" smtClean="0"/>
          </a:p>
          <a:p>
            <a:pPr algn="just"/>
            <a:r>
              <a:rPr lang="hr-HR" sz="2400" dirty="0" smtClean="0"/>
              <a:t>Afirmacija lokalnih jedinica koji ne uđu u proračunska ograničenja na zaduživanje / a ispunjavaju uvjete</a:t>
            </a:r>
          </a:p>
          <a:p>
            <a:pPr algn="just"/>
            <a:endParaRPr lang="hr-HR" sz="2400" dirty="0" smtClean="0"/>
          </a:p>
          <a:p>
            <a:pPr algn="just"/>
            <a:r>
              <a:rPr lang="hr-HR" sz="2400" dirty="0" smtClean="0"/>
              <a:t>Privlačenje pozornosti investitora (domaćih i inozemnih)</a:t>
            </a:r>
          </a:p>
          <a:p>
            <a:pPr algn="just"/>
            <a:endParaRPr lang="hr-HR" sz="2400" dirty="0" smtClean="0"/>
          </a:p>
          <a:p>
            <a:pPr algn="just"/>
            <a:r>
              <a:rPr lang="hr-HR" sz="2400" dirty="0" smtClean="0"/>
              <a:t>Predstavljanje pozitivnog rada lokalnih jedinica i dobivanje kredibiliteta kod građana, Vlade i međunarodnih institucija</a:t>
            </a:r>
          </a:p>
          <a:p>
            <a:pPr algn="just"/>
            <a:endParaRPr lang="hr-HR" sz="2400" dirty="0" smtClean="0"/>
          </a:p>
          <a:p>
            <a:pPr algn="just"/>
            <a:r>
              <a:rPr lang="hr-HR" sz="2400" dirty="0" smtClean="0"/>
              <a:t>Lakše dobivanje sredstava za sufinanciranje EU projekata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9967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 smtClean="0"/>
              <a:t>Cilj procjene sposobnosti podmirenja obveza lokalnih jedinica</a:t>
            </a:r>
            <a:endParaRPr lang="hr-H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881" y="2074395"/>
            <a:ext cx="9664262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hr-HR" b="1" dirty="0" smtClean="0"/>
              <a:t>Odrediti </a:t>
            </a:r>
            <a:r>
              <a:rPr lang="hr-HR" b="1" dirty="0"/>
              <a:t>pokazatelje koji u najvećoj mjeri utječu na kreditnu sposobnost lokalnih jedinica i </a:t>
            </a:r>
            <a:endParaRPr lang="hr-HR" b="1" dirty="0" smtClean="0"/>
          </a:p>
          <a:p>
            <a:pPr marL="0" indent="0" algn="just">
              <a:buNone/>
            </a:pPr>
            <a:endParaRPr lang="hr-HR" b="1" dirty="0"/>
          </a:p>
          <a:p>
            <a:pPr marL="0" indent="0" algn="just">
              <a:buNone/>
            </a:pPr>
            <a:r>
              <a:rPr lang="hr-HR" b="1" dirty="0" smtClean="0"/>
              <a:t>na </a:t>
            </a:r>
            <a:r>
              <a:rPr lang="hr-HR" b="1" dirty="0"/>
              <a:t>temelju tih pokazatelja ocijeniti kreditnu sposobnost lokalnih jedinica u Hrvatskoj grupiranjem svih lokalnih jedinica u 9 kategorija (skupina) rizičnosti uz dodjelu pripadajuće ocjene kreditnog rejtinga.</a:t>
            </a:r>
            <a:endParaRPr lang="hr-HR" dirty="0" smtClean="0">
              <a:effectLst/>
            </a:endParaRPr>
          </a:p>
          <a:p>
            <a:pPr algn="just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354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679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b="1" dirty="0" smtClean="0"/>
              <a:t>Kreditna sposobnost</a:t>
            </a:r>
            <a:endParaRPr lang="hr-H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7724"/>
            <a:ext cx="9724697" cy="48242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HR" dirty="0"/>
              <a:t>Kreditna sposobnost JLP(R)S može se  odrediti kao stanje u kojem je kreditni rizik JLP(R)S za ulagača prihvatljiv (minimalan</a:t>
            </a:r>
            <a:r>
              <a:rPr lang="hr-HR" dirty="0" smtClean="0"/>
              <a:t>).</a:t>
            </a:r>
          </a:p>
          <a:p>
            <a:pPr algn="just"/>
            <a:endParaRPr lang="hr-HR" dirty="0" smtClean="0"/>
          </a:p>
          <a:p>
            <a:pPr algn="just"/>
            <a:r>
              <a:rPr lang="hr-HR" dirty="0" smtClean="0"/>
              <a:t>Određivanje </a:t>
            </a:r>
            <a:r>
              <a:rPr lang="hr-HR" dirty="0"/>
              <a:t>kreditne sposobnosti olakšava JLP(R)S pristup domaćim i inozemnim tržištima kapitala. </a:t>
            </a:r>
            <a:endParaRPr lang="hr-HR" dirty="0" smtClean="0"/>
          </a:p>
          <a:p>
            <a:pPr algn="just"/>
            <a:endParaRPr lang="hr-HR" dirty="0" smtClean="0"/>
          </a:p>
          <a:p>
            <a:pPr algn="just"/>
            <a:r>
              <a:rPr lang="hr-HR" dirty="0" smtClean="0"/>
              <a:t>Rezultati </a:t>
            </a:r>
            <a:r>
              <a:rPr lang="hr-HR" dirty="0"/>
              <a:t>analiza i ocjene kreditne sposobnosti mogu utjecati na uvjete zaduživanja JLP(R)S na financijskom tržištu. </a:t>
            </a:r>
            <a:endParaRPr lang="hr-HR" dirty="0" smtClean="0"/>
          </a:p>
          <a:p>
            <a:pPr algn="just"/>
            <a:endParaRPr lang="hr-HR" dirty="0"/>
          </a:p>
          <a:p>
            <a:pPr algn="just"/>
            <a:r>
              <a:rPr lang="hr-HR" dirty="0" smtClean="0"/>
              <a:t>Iz </a:t>
            </a:r>
            <a:r>
              <a:rPr lang="hr-HR" dirty="0"/>
              <a:t>tog razloga, prije izlaska na financijsko tržište, potencijalni dužnik koji želi financirati kapitalne projekte dugom ili nekim drugim (alternativnim) načinom financiranja analizira svoju kreditnu sposobnost. </a:t>
            </a:r>
            <a:endParaRPr lang="hr-HR" dirty="0" smtClean="0">
              <a:effectLst/>
            </a:endParaRPr>
          </a:p>
          <a:p>
            <a:pPr algn="just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575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65125"/>
            <a:ext cx="10642600" cy="1101069"/>
          </a:xfrm>
        </p:spPr>
        <p:txBody>
          <a:bodyPr>
            <a:normAutofit/>
          </a:bodyPr>
          <a:lstStyle/>
          <a:p>
            <a:r>
              <a:rPr lang="hr-HR" sz="4000" b="1" dirty="0"/>
              <a:t>Čimbenici ocjene kreditne sposobnosti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466194"/>
            <a:ext cx="10349006" cy="4752188"/>
          </a:xfrm>
        </p:spPr>
        <p:txBody>
          <a:bodyPr>
            <a:normAutofit/>
          </a:bodyPr>
          <a:lstStyle/>
          <a:p>
            <a:pPr algn="just"/>
            <a:r>
              <a:rPr lang="hr-HR" sz="2000" dirty="0" smtClean="0"/>
              <a:t>U </a:t>
            </a:r>
            <a:r>
              <a:rPr lang="hr-HR" sz="2000" dirty="0"/>
              <a:t>procesu ocjene kreditne sposobnosti analiziraju se, primjerice, pravni i administrativni okvir, infrastruktura, ekonomska baza, lokalne financije, postojeće aktivnosti JLP(R)S, ocjenjuje se kvaliteta rada uprave JLP(R)S i analiziraju postojeći i potencijalni projekti. </a:t>
            </a:r>
            <a:endParaRPr lang="hr-HR" sz="2000" dirty="0" smtClean="0"/>
          </a:p>
          <a:p>
            <a:pPr algn="just"/>
            <a:endParaRPr lang="hr-HR" sz="2000" dirty="0" smtClean="0"/>
          </a:p>
          <a:p>
            <a:pPr algn="just"/>
            <a:r>
              <a:rPr lang="hr-HR" sz="2000" dirty="0" smtClean="0"/>
              <a:t>Država </a:t>
            </a:r>
            <a:r>
              <a:rPr lang="hr-HR" sz="2000" dirty="0"/>
              <a:t>jamči podmirenje dospjelog iznosa kamate i glavnice ukoliko to ne učini JLP(R)S. </a:t>
            </a:r>
            <a:endParaRPr lang="hr-HR" sz="2000" dirty="0" smtClean="0"/>
          </a:p>
          <a:p>
            <a:pPr algn="just"/>
            <a:endParaRPr lang="hr-HR" sz="2000" i="1" dirty="0" smtClean="0"/>
          </a:p>
          <a:p>
            <a:pPr algn="just"/>
            <a:r>
              <a:rPr lang="hr-HR" sz="2000" i="1" dirty="0" smtClean="0"/>
              <a:t>Unatoč </a:t>
            </a:r>
            <a:r>
              <a:rPr lang="hr-HR" sz="2000" i="1" dirty="0"/>
              <a:t>znanstvenim dostignućima, do danas nije postignut konsenzus o najboljoj metodologiji, ni o skupu pokazatelja (ulaznih varijabli) koje valja koristiti za procjenu kreditnog rizika pojedine skupine dužnika</a:t>
            </a:r>
            <a:r>
              <a:rPr lang="hr-HR" sz="2000" dirty="0"/>
              <a:t>. </a:t>
            </a:r>
            <a:endParaRPr lang="hr-HR" sz="2000" dirty="0" smtClean="0">
              <a:effectLst/>
            </a:endParaRPr>
          </a:p>
          <a:p>
            <a:pPr algn="just"/>
            <a:endParaRPr lang="hr-HR" sz="2000" dirty="0" smtClean="0"/>
          </a:p>
          <a:p>
            <a:pPr algn="just"/>
            <a:r>
              <a:rPr lang="hr-HR" sz="2000" dirty="0" smtClean="0"/>
              <a:t>U </a:t>
            </a:r>
            <a:r>
              <a:rPr lang="hr-HR" sz="2000" dirty="0"/>
              <a:t>Hrvatskoj ne postoji instrument stečaja lokalnih jedinica, kao što je to slučaj u nekim drugim zemljama (primjerice u Mađarskoj), zbog čega standardna procjena kreditnog rizika na temelju povijesnih vrijednosti stečaja koji se ili ostvario ili nije (binarna varijabla – dihotomna) nije moguća. </a:t>
            </a:r>
          </a:p>
        </p:txBody>
      </p:sp>
    </p:spTree>
    <p:extLst>
      <p:ext uri="{BB962C8B-B14F-4D97-AF65-F5344CB8AC3E}">
        <p14:creationId xmlns:p14="http://schemas.microsoft.com/office/powerpoint/2010/main" val="231768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 smtClean="0"/>
              <a:t>Kreditni rizik</a:t>
            </a:r>
            <a:endParaRPr lang="hr-H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759" y="1825625"/>
            <a:ext cx="9475075" cy="4351338"/>
          </a:xfrm>
        </p:spPr>
        <p:txBody>
          <a:bodyPr>
            <a:normAutofit/>
          </a:bodyPr>
          <a:lstStyle/>
          <a:p>
            <a:pPr algn="just"/>
            <a:r>
              <a:rPr lang="hr-HR" sz="2400" b="1" i="1" dirty="0"/>
              <a:t>kreditni rizik lokalnih jedinica u Hrvatskoj može se aproksimirati</a:t>
            </a:r>
            <a:r>
              <a:rPr lang="hr-HR" sz="2400" dirty="0"/>
              <a:t> (engl. </a:t>
            </a:r>
            <a:r>
              <a:rPr lang="hr-HR" sz="2400" i="1" dirty="0" err="1"/>
              <a:t>default</a:t>
            </a:r>
            <a:r>
              <a:rPr lang="hr-HR" sz="2400" i="1" dirty="0"/>
              <a:t> </a:t>
            </a:r>
            <a:r>
              <a:rPr lang="hr-HR" sz="2400" i="1" dirty="0" err="1"/>
              <a:t>proxy</a:t>
            </a:r>
            <a:r>
              <a:rPr lang="hr-HR" sz="2400" dirty="0"/>
              <a:t>) </a:t>
            </a:r>
            <a:r>
              <a:rPr lang="hr-HR" sz="2400" i="1" u="sng" dirty="0" smtClean="0"/>
              <a:t>temeljem</a:t>
            </a:r>
            <a:r>
              <a:rPr lang="hr-HR" sz="2400" b="1" i="1" u="sng" dirty="0" smtClean="0"/>
              <a:t> </a:t>
            </a:r>
            <a:r>
              <a:rPr lang="hr-HR" sz="2400" b="1" i="1" u="sng" dirty="0"/>
              <a:t>omjera dospjelih nepodmirenih obveza u određenoj godini i ukupnih rashoda</a:t>
            </a:r>
            <a:r>
              <a:rPr lang="hr-HR" sz="2400" b="1" i="1" dirty="0"/>
              <a:t> lokalnih jedinica nastalih u istom razdoblju. </a:t>
            </a:r>
            <a:endParaRPr lang="hr-HR" sz="2400" dirty="0" smtClean="0">
              <a:effectLst/>
            </a:endParaRPr>
          </a:p>
          <a:p>
            <a:pPr algn="just"/>
            <a:endParaRPr lang="hr-HR" sz="2400" dirty="0" smtClean="0"/>
          </a:p>
          <a:p>
            <a:pPr algn="just"/>
            <a:r>
              <a:rPr lang="hr-HR" sz="2400" dirty="0" smtClean="0"/>
              <a:t>U </a:t>
            </a:r>
            <a:r>
              <a:rPr lang="hr-HR" sz="2400" dirty="0"/>
              <a:t>skladu s modificiranim računovodstvenim načelom nastanka događaja koje se primjenjuje u Hrvatskoj (ne iskazuje se rashod amortizacije dugotrajne nefinancijske imovine, a rashodi se priznaju na temelju nastanka poslovnog događaja neovisno o plaćanju) ukupne obveze dospjele unutar godine dana mogu se (za potrebe analize) poistovjetiti s ukupnim rashodima i izdacima te godine.</a:t>
            </a:r>
          </a:p>
          <a:p>
            <a:pPr algn="just"/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9022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5734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b="1" dirty="0" smtClean="0">
                <a:solidFill>
                  <a:srgbClr val="0C4CA2"/>
                </a:solidFill>
              </a:rPr>
              <a:t>Čimbenici kreditnog rizika i kreditnog rejtinga</a:t>
            </a:r>
            <a:endParaRPr lang="hr-HR" sz="4000" b="1" dirty="0">
              <a:solidFill>
                <a:srgbClr val="0C4CA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700624"/>
              </p:ext>
            </p:extLst>
          </p:nvPr>
        </p:nvGraphicFramePr>
        <p:xfrm>
          <a:off x="838200" y="1511297"/>
          <a:ext cx="10515600" cy="4986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43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3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579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Varijabla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Opis varijable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Očekivani utjecaj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678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Binarna varijabla koja poprima vrijednost 1 ukoliko lokalna jedinica ima status grada, a 0 ukoliko ima status općine.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325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politika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Binarna varijabla koja poprima vrijednost 1 ukoliko je ista politička stranka na vlasti u državi i lokalnoj jedinici, u protivnom je 0.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izvoz_BDP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Omjer vrijednosti izvoza i BDP-a lokalne jedinice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lst_nst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Omjer broja stanovnika lokalne jedinice i ukupnog broja stanovnika Hrvatske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une_lst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Udio nezaposlenih stanovnika u ukupnom stanovništvu lokalne jedinice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Pozitivan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pdoh_tp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Udio prihoda od poreza na dohodak u prihodima poslovanja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nos_tp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Omjer neto operativnog salda i prihoda poslovanja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got_tr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Omjer gotovine i rashoda poslovanja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Negativan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err="1">
                          <a:solidFill>
                            <a:schemeClr val="tx1"/>
                          </a:solidFill>
                          <a:effectLst/>
                        </a:rPr>
                        <a:t>od_got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Omjer otplate duga i gotovine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Pozitivan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id_tp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Omjer izravnog duga i prihoda poslovanja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Pozitivan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662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nfl_tp</a:t>
                      </a:r>
                      <a:endParaRPr lang="hr-HR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Omjer neto financijskih obveza i prihoda poslovanja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Pozitivan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40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1607"/>
            <a:ext cx="10744200" cy="1550469"/>
          </a:xfrm>
        </p:spPr>
        <p:txBody>
          <a:bodyPr>
            <a:noAutofit/>
          </a:bodyPr>
          <a:lstStyle/>
          <a:p>
            <a:r>
              <a:rPr lang="hr-HR" sz="4000" b="1" dirty="0" smtClean="0"/>
              <a:t>Odabrane varijable </a:t>
            </a:r>
            <a:r>
              <a:rPr lang="hr-HR" sz="4000" b="1" dirty="0"/>
              <a:t>s najvećom relativnom važnosti kao kriteriji za utvrđivanje ranga kreditne sposobnosti lokalnih jedinica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1525"/>
            <a:ext cx="10744200" cy="3813175"/>
          </a:xfrm>
        </p:spPr>
        <p:txBody>
          <a:bodyPr>
            <a:normAutofit/>
          </a:bodyPr>
          <a:lstStyle/>
          <a:p>
            <a:pPr lvl="0"/>
            <a:r>
              <a:rPr lang="hr-HR" dirty="0"/>
              <a:t>Omjer neto-financijskih obveza i prihoda poslovanja (</a:t>
            </a:r>
            <a:r>
              <a:rPr lang="hr-HR" i="1" dirty="0" err="1"/>
              <a:t>nfl_tp</a:t>
            </a:r>
            <a:r>
              <a:rPr lang="hr-HR" i="1" dirty="0" smtClean="0"/>
              <a:t>)</a:t>
            </a:r>
          </a:p>
          <a:p>
            <a:pPr marL="0" lvl="0" indent="0">
              <a:buNone/>
            </a:pPr>
            <a:endParaRPr lang="hr-HR" dirty="0"/>
          </a:p>
          <a:p>
            <a:pPr lvl="0"/>
            <a:r>
              <a:rPr lang="hr-HR" dirty="0"/>
              <a:t>Udio prihoda od poreza na dohodak u prihodima poslovanja (</a:t>
            </a:r>
            <a:r>
              <a:rPr lang="hr-HR" i="1" dirty="0" err="1"/>
              <a:t>pdoh_tp</a:t>
            </a:r>
            <a:r>
              <a:rPr lang="hr-HR" i="1" dirty="0"/>
              <a:t>)</a:t>
            </a:r>
            <a:r>
              <a:rPr lang="hr-HR" dirty="0"/>
              <a:t>, </a:t>
            </a:r>
            <a:endParaRPr lang="hr-HR" dirty="0" smtClean="0"/>
          </a:p>
          <a:p>
            <a:pPr marL="0" lvl="0" indent="0">
              <a:buNone/>
            </a:pPr>
            <a:endParaRPr lang="hr-HR" dirty="0"/>
          </a:p>
          <a:p>
            <a:pPr lvl="0"/>
            <a:r>
              <a:rPr lang="hr-HR" dirty="0"/>
              <a:t>Omjer neto operativnog salda i prihoda poslovanja</a:t>
            </a:r>
            <a:r>
              <a:rPr lang="hr-HR" i="1" dirty="0"/>
              <a:t> (</a:t>
            </a:r>
            <a:r>
              <a:rPr lang="hr-HR" i="1" dirty="0" err="1"/>
              <a:t>nos_tp</a:t>
            </a:r>
            <a:r>
              <a:rPr lang="hr-HR" i="1" dirty="0"/>
              <a:t>),</a:t>
            </a:r>
            <a:r>
              <a:rPr lang="hr-HR" dirty="0"/>
              <a:t> </a:t>
            </a:r>
            <a:r>
              <a:rPr lang="hr-HR" dirty="0" smtClean="0"/>
              <a:t>i</a:t>
            </a:r>
          </a:p>
          <a:p>
            <a:pPr marL="0" lvl="0" indent="0">
              <a:buNone/>
            </a:pPr>
            <a:r>
              <a:rPr lang="hr-HR" dirty="0" smtClean="0"/>
              <a:t> </a:t>
            </a:r>
            <a:endParaRPr lang="hr-HR" dirty="0"/>
          </a:p>
          <a:p>
            <a:pPr lvl="0"/>
            <a:r>
              <a:rPr lang="hr-HR" dirty="0"/>
              <a:t>Omjer gotovine i rashoda poslovanja</a:t>
            </a:r>
            <a:r>
              <a:rPr lang="hr-HR" i="1" dirty="0"/>
              <a:t> (</a:t>
            </a:r>
            <a:r>
              <a:rPr lang="hr-HR" i="1" dirty="0" err="1"/>
              <a:t>got_tr</a:t>
            </a:r>
            <a:r>
              <a:rPr lang="hr-HR" i="1" dirty="0"/>
              <a:t>)</a:t>
            </a:r>
            <a:r>
              <a:rPr lang="hr-HR" dirty="0"/>
              <a:t>.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9453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14325"/>
            <a:ext cx="11074400" cy="1019175"/>
          </a:xfrm>
        </p:spPr>
        <p:txBody>
          <a:bodyPr>
            <a:normAutofit fontScale="90000"/>
          </a:bodyPr>
          <a:lstStyle/>
          <a:p>
            <a:r>
              <a:rPr lang="hr-HR" b="1" dirty="0">
                <a:solidFill>
                  <a:srgbClr val="0C4CA2"/>
                </a:solidFill>
              </a:rPr>
              <a:t>Raspon varijacija i ocjene po pojedinim </a:t>
            </a:r>
            <a:r>
              <a:rPr lang="hr-HR" b="1" dirty="0" smtClean="0">
                <a:solidFill>
                  <a:srgbClr val="0C4CA2"/>
                </a:solidFill>
              </a:rPr>
              <a:t>pokazateljima</a:t>
            </a:r>
            <a:endParaRPr lang="hr-HR" b="1" dirty="0">
              <a:solidFill>
                <a:srgbClr val="0C4CA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69377"/>
              </p:ext>
            </p:extLst>
          </p:nvPr>
        </p:nvGraphicFramePr>
        <p:xfrm>
          <a:off x="609601" y="1511301"/>
          <a:ext cx="10845799" cy="4953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43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33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021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033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626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 err="1">
                          <a:solidFill>
                            <a:schemeClr val="tx1"/>
                          </a:solidFill>
                          <a:effectLst/>
                        </a:rPr>
                        <a:t>nfl_tp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 err="1">
                          <a:solidFill>
                            <a:schemeClr val="tx1"/>
                          </a:solidFill>
                          <a:effectLst/>
                        </a:rPr>
                        <a:t>pdoh_tp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 err="1">
                          <a:solidFill>
                            <a:schemeClr val="tx1"/>
                          </a:solidFill>
                          <a:effectLst/>
                        </a:rPr>
                        <a:t>nos_tp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got_tr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Ocjena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&lt;∞; 0,28]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[0; 0,12&gt;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&lt;-∞; -0,11&gt;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[0; 0,04&gt;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&lt;0,28; 0,20]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[0,12; 0,19&gt;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[-0,11; -0,04&gt;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[0,04; 0,08&gt;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&lt;0,20; 0,12]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[0,19; 0,27&gt;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[-0,04; 0,03&gt;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[0,08; 0,12&gt;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&lt;0,12; 0,04]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[0,27; 0,34&gt;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[0,03; 0,10&gt;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[0,12; 0,15&gt;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&lt;0,04; -0,05]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[0,34; 0,42&gt;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[0,10; 0,17&gt;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[0,15; 0,19&gt;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&lt;-0,05, -0,13]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[0,42; 0,49&gt;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[0,17; 0,25&gt;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[0,19; 0,23&gt;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&lt;-0,13; -0,21]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[0,49; 0,57&gt;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[0,25; 0,32&gt;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[0,23; 0,27&gt;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&lt;-0,21; -0,29]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[0,57; 0,64&gt;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[0,32; 0,39&gt;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[0,27; 0,31&gt;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&lt;-0,29; -0,38]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[0,64; 0,72&gt;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[0,39; 0,46&gt;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[0,31; 0,35&gt;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&lt;-3,38; -∞&gt;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[0,72; 1]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[0,46; 1]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>
                          <a:solidFill>
                            <a:schemeClr val="tx1"/>
                          </a:solidFill>
                          <a:effectLst/>
                        </a:rPr>
                        <a:t>[0,35; ∞&gt;</a:t>
                      </a:r>
                      <a:endParaRPr lang="hr-HR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hr-HR" sz="1600" b="1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hr-HR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1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>
                <a:solidFill>
                  <a:srgbClr val="0C4CA2"/>
                </a:solidFill>
              </a:rPr>
              <a:t>Relativne važnosti i ponderi ulaznih varijabli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060960"/>
              </p:ext>
            </p:extLst>
          </p:nvPr>
        </p:nvGraphicFramePr>
        <p:xfrm>
          <a:off x="952501" y="1690688"/>
          <a:ext cx="10430202" cy="4545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04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218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679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57502"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Varijabla</a:t>
                      </a:r>
                      <a:endParaRPr lang="hr-HR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Utjecaj na zavisnu varijablu</a:t>
                      </a:r>
                      <a:endParaRPr lang="hr-HR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Ponder u sintetičkoj ocjeni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7502"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nfl_tp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0,319110</a:t>
                      </a:r>
                      <a:endParaRPr lang="hr-HR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0,50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7502"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pdoh_tp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0,118245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0,19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57502"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nos_tp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0,107945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0,17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7502"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got_tr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0,087777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0,14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57502"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Ukupno</a:t>
                      </a:r>
                      <a:endParaRPr lang="hr-HR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>
                          <a:solidFill>
                            <a:schemeClr val="tx1"/>
                          </a:solidFill>
                          <a:effectLst/>
                        </a:rPr>
                        <a:t>0,633077</a:t>
                      </a:r>
                      <a:endParaRPr lang="hr-HR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r-HR" sz="2000" dirty="0">
                          <a:solidFill>
                            <a:schemeClr val="tx1"/>
                          </a:solidFill>
                          <a:effectLst/>
                        </a:rPr>
                        <a:t>1,00</a:t>
                      </a:r>
                      <a:endParaRPr lang="hr-HR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32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emplate" id="{BEE68421-D3A7-E448-A9C9-98DD545A8D38}" vid="{36D7F4FA-322A-CB43-8D1B-CEF8F414F3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288</TotalTime>
  <Words>1208</Words>
  <Application>Microsoft Office PowerPoint</Application>
  <PresentationFormat>Prilagođeno</PresentationFormat>
  <Paragraphs>244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15" baseType="lpstr">
      <vt:lpstr>Template</vt:lpstr>
      <vt:lpstr>Procjena sposobnosti podmirenja obveza lokalnih jedinica</vt:lpstr>
      <vt:lpstr>Cilj procjene sposobnosti podmirenja obveza lokalnih jedinica</vt:lpstr>
      <vt:lpstr>Kreditna sposobnost</vt:lpstr>
      <vt:lpstr>Čimbenici ocjene kreditne sposobnosti</vt:lpstr>
      <vt:lpstr>Kreditni rizik</vt:lpstr>
      <vt:lpstr>Čimbenici kreditnog rizika i kreditnog rejtinga</vt:lpstr>
      <vt:lpstr>Odabrane varijable s najvećom relativnom važnosti kao kriteriji za utvrđivanje ranga kreditne sposobnosti lokalnih jedinica</vt:lpstr>
      <vt:lpstr>Raspon varijacija i ocjene po pojedinim pokazateljima</vt:lpstr>
      <vt:lpstr>Relativne važnosti i ponderi ulaznih varijabli </vt:lpstr>
      <vt:lpstr>Transformacijska matrica</vt:lpstr>
      <vt:lpstr>Distribucija ocjena kreditnog rejtinga lokalnih jedinica (na primjeru podataka iz 2013.)</vt:lpstr>
      <vt:lpstr>STATIČKI POKAZATELJI</vt:lpstr>
      <vt:lpstr>ANALIZA BILANCE – kreditna sposobnosti i zaduženost</vt:lpstr>
      <vt:lpstr>Ocjena kreditnog rizika je korisno oruđe za</vt:lpstr>
    </vt:vector>
  </TitlesOfParts>
  <Company>HEP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Administrator</dc:creator>
  <cp:lastModifiedBy>Ante Bajo</cp:lastModifiedBy>
  <cp:revision>12</cp:revision>
  <cp:lastPrinted>2019-03-26T12:17:11Z</cp:lastPrinted>
  <dcterms:created xsi:type="dcterms:W3CDTF">2017-03-26T17:18:37Z</dcterms:created>
  <dcterms:modified xsi:type="dcterms:W3CDTF">2019-03-26T12:20:39Z</dcterms:modified>
</cp:coreProperties>
</file>